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40" r:id="rId1"/>
    <p:sldMasterId id="2147484452" r:id="rId2"/>
    <p:sldMasterId id="2147484548" r:id="rId3"/>
  </p:sldMasterIdLst>
  <p:notesMasterIdLst>
    <p:notesMasterId r:id="rId51"/>
  </p:notesMasterIdLst>
  <p:sldIdLst>
    <p:sldId id="281" r:id="rId4"/>
    <p:sldId id="285" r:id="rId5"/>
    <p:sldId id="286" r:id="rId6"/>
    <p:sldId id="288" r:id="rId7"/>
    <p:sldId id="289" r:id="rId8"/>
    <p:sldId id="290" r:id="rId9"/>
    <p:sldId id="291" r:id="rId10"/>
    <p:sldId id="292" r:id="rId11"/>
    <p:sldId id="332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</p:sldIdLst>
  <p:sldSz cx="9144000" cy="6858000" type="screen4x3"/>
  <p:notesSz cx="7315200" cy="9601200"/>
  <p:defaultTextStyle>
    <a:defPPr>
      <a:defRPr lang="es-A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 Paula Goijman" initials="AP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672"/>
    <a:srgbClr val="636382"/>
    <a:srgbClr val="FFCCCC"/>
    <a:srgbClr val="D3F5F6"/>
    <a:srgbClr val="484860"/>
    <a:srgbClr val="333333"/>
    <a:srgbClr val="3D3D49"/>
    <a:srgbClr val="4F4F65"/>
    <a:srgbClr val="BDBE00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3357" autoAdjust="0"/>
  </p:normalViewPr>
  <p:slideViewPr>
    <p:cSldViewPr>
      <p:cViewPr varScale="1">
        <p:scale>
          <a:sx n="80" d="100"/>
          <a:sy n="80" d="100"/>
        </p:scale>
        <p:origin x="140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142776" y="0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E816AA0B-255E-4B1C-B572-8E6E92E47F25}" type="datetimeFigureOut">
              <a:rPr lang="es-ES"/>
              <a:pPr>
                <a:defRPr/>
              </a:pPr>
              <a:t>30/03/2023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pPr lvl="0"/>
            <a:endParaRPr lang="es-ES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31180" y="4561109"/>
            <a:ext cx="5852843" cy="4320080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1" y="9119144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142776" y="9119144"/>
            <a:ext cx="3170717" cy="480521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A37165C-6ECF-4EEF-943C-C2B6859891A8}" type="slidenum">
              <a:rPr lang="es-ES" altLang="es-AR"/>
              <a:pPr/>
              <a:t>‹#›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80809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61180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00505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34391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84217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14229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61221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75587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24325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46075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06991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5635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73208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28098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57975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35335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13426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62698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40520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18872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22274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65525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73436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856101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63697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2192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08983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4461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03927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348840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429715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8266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36721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77854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160606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914377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60359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39932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703515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812122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7466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97074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31795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679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58032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7746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082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24164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53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568988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74344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23959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sp>
        <p:nvSpPr>
          <p:cNvPr id="2" name="TextBox 1"/>
          <p:cNvSpPr txBox="1"/>
          <p:nvPr userDrawn="1"/>
        </p:nvSpPr>
        <p:spPr>
          <a:xfrm rot="20049298">
            <a:off x="1551754" y="3085722"/>
            <a:ext cx="5848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GOIJMAN, SERAFINI,</a:t>
            </a:r>
            <a:r>
              <a:rPr lang="es-AR" sz="2800" baseline="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CONTRERAS 2023</a:t>
            </a:r>
            <a:endParaRPr lang="es-ES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63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09773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48666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9866490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70096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30/03/2023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42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3.wdp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536" y="188640"/>
            <a:ext cx="4752528" cy="3535850"/>
          </a:xfrm>
          <a:prstGeom prst="rect">
            <a:avLst/>
          </a:prstGeom>
          <a:solidFill>
            <a:srgbClr val="58B6C0">
              <a:alpha val="20000"/>
            </a:srgbClr>
          </a:solidFill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lnSpc>
                <a:spcPct val="120000"/>
              </a:lnSpc>
              <a:defRPr/>
            </a:pPr>
            <a:r>
              <a:rPr lang="es-ES" sz="3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5</a:t>
            </a:r>
          </a:p>
          <a:p>
            <a:pPr algn="l">
              <a:lnSpc>
                <a:spcPct val="120000"/>
              </a:lnSpc>
              <a:defRPr/>
            </a:pPr>
            <a:r>
              <a:rPr lang="es-ES" sz="3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3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DETECCIÓN IMPERFECTA Y MODELOS DE OCUPACIÓN</a:t>
            </a:r>
            <a:endParaRPr lang="en-U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+mn-ea"/>
              <a:cs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536" y="3789040"/>
            <a:ext cx="4304284" cy="11521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de Posgrado:  “</a:t>
            </a: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y estimación de ocupación para poblaciones y comunidades de especies bajo enfoque </a:t>
            </a: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Bayesiano”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E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41774"/>
            <a:ext cx="3246010" cy="854977"/>
          </a:xfrm>
          <a:prstGeom prst="rect">
            <a:avLst/>
          </a:prstGeom>
        </p:spPr>
      </p:pic>
      <p:pic>
        <p:nvPicPr>
          <p:cNvPr id="13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688624"/>
            <a:ext cx="3380106" cy="1236320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395536" y="5373216"/>
            <a:ext cx="3108926" cy="8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CCT CONICET Mendoza</a:t>
            </a:r>
          </a:p>
          <a:p>
            <a:pPr>
              <a:lnSpc>
                <a:spcPct val="130000"/>
              </a:lnSpc>
              <a:defRPr/>
            </a:pP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24 - 28 Abril 2023</a:t>
            </a:r>
            <a:endParaRPr lang="en-US" sz="200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445224"/>
            <a:ext cx="896788" cy="796489"/>
          </a:xfrm>
          <a:prstGeom prst="rect">
            <a:avLst/>
          </a:prstGeom>
        </p:spPr>
      </p:pic>
      <p:pic>
        <p:nvPicPr>
          <p:cNvPr id="16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297679"/>
            <a:ext cx="3288975" cy="923409"/>
          </a:xfrm>
          <a:prstGeom prst="rect">
            <a:avLst/>
          </a:prstGeom>
        </p:spPr>
      </p:pic>
      <p:pic>
        <p:nvPicPr>
          <p:cNvPr id="17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458714"/>
            <a:ext cx="2516009" cy="15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133631"/>
            <a:ext cx="8865642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teniendo en cuenta la </a:t>
            </a:r>
            <a:r>
              <a:rPr lang="es-ES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</a:t>
            </a:r>
            <a:r>
              <a:rPr lang="es-ES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detección</a:t>
            </a: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los análisis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 smtClean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Controlable con buen diseño/ observadores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20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s-ES" sz="2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Aunque también puede ser modelado</a:t>
            </a:r>
            <a:endParaRPr lang="es-ES" sz="20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Bent-Up Arrow 7"/>
          <p:cNvSpPr/>
          <p:nvPr/>
        </p:nvSpPr>
        <p:spPr>
          <a:xfrm rot="5400000">
            <a:off x="1664677" y="4392107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Bent-Up Arrow 9"/>
          <p:cNvSpPr/>
          <p:nvPr/>
        </p:nvSpPr>
        <p:spPr>
          <a:xfrm rot="5400000">
            <a:off x="1664677" y="2015843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65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1450288"/>
            <a:ext cx="8793634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individuos), rastros, sonidos, etc.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 y Detectado / Presente y No Detectado/ Ausente y No Detectado / Ausente y Detectado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especies,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rastros,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etc.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Distancias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detección en función de distancias</a:t>
            </a: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</a:t>
            </a:r>
            <a:endParaRPr lang="es-ES" sz="28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2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594304"/>
            <a:ext cx="8865642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individuos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Captura física, Marcado (artificial o natural)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6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Avistajes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Detección de Marcas naturales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6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Remociones</a:t>
            </a:r>
            <a:r>
              <a:rPr lang="en-U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6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Telemetría</a:t>
            </a:r>
            <a:r>
              <a:rPr lang="en-U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2600" dirty="0" smtClean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39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917467"/>
            <a:ext cx="8064896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Relación con hábitat/ paisaje / recursos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Abundancia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Supervivencia, otros parámetros demográficos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Tiempo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Organismo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recapturado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identificado a nivel individual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Marcas permanentes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Disponibilidad de datos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917467"/>
            <a:ext cx="8064896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CERRADA</a:t>
            </a: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abundancia constante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hay ganancias ni pérdidas en la población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Supuesto aproximado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7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ABIERTA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 cambios en la abundancia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Pérdidas (muertes o emigraciones) o ganancias (reproducción o inmigración</a:t>
            </a: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Foco de la estimación en tasas como las de supervivencia, reproducción, y abundancias</a:t>
            </a:r>
            <a:endParaRPr lang="es-ES" sz="20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60748" y="5277108"/>
                <a:ext cx="75877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48" y="5277108"/>
                <a:ext cx="7587716" cy="6001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44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9512" y="116629"/>
          <a:ext cx="8928993" cy="67303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858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47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76352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POBLACIONES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2000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OBSERVACIÓN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Ocupación (Psi), 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Detección (p)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Colonización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Ɣ</a:t>
                      </a: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),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Extinción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Ɛ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ROYLE-NICHOLS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Abundancia (N)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p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 p, 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etc.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“DISTANCE SAMPLING”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Densidad, N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88112">
                <a:tc rowSpan="2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93922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0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55576" y="548680"/>
          <a:ext cx="7992888" cy="29523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768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POBLACIONES</a:t>
                      </a:r>
                      <a:endParaRPr lang="es-ES" sz="2400" b="1" kern="1200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COMUNIDADES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775541815"/>
                  </a:ext>
                </a:extLst>
              </a:tr>
              <a:tr h="13119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7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6" y="45623"/>
            <a:ext cx="4041364" cy="603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17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40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BASES 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052736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Definida como la proporción de área o parches o unidades de muestreo ocupadas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Requiere menor esfuerzo que estimación de abundancia (datos de presencia/ausencia)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til en estudios a gran escala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Útil en especies raras donde la abundancia no pude ser estimada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4248" y="6516052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Resp.: Julieta </a:t>
            </a:r>
            <a:r>
              <a:rPr lang="en-US" b="1" dirty="0" err="1" smtClean="0">
                <a:solidFill>
                  <a:schemeClr val="bg1"/>
                </a:solidFill>
              </a:rPr>
              <a:t>Decarre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02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980728"/>
            <a:ext cx="8064896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Preguntas ecológicas basadas en datos de ocupación: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Dinámica </a:t>
            </a: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s-ES" sz="28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metapoblaciones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de 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 y rangos geográficos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Relaciones con el hábitat y selección de recursos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Monitoreos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gran escala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Interacción entre especies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Epidemiología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1124744"/>
            <a:ext cx="8712968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prácticamente cualquier estudio es imposible asegurarse que todos los animales presentes sean detectados.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Asumir detección total es hacer un “censo” de una población (o comunidad)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Todos los individuos son registrados sin error.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Cuando hacemos un muestreo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muestreamos el área completa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Perdemos registros de algunos animales presentes</a:t>
            </a:r>
          </a:p>
        </p:txBody>
      </p:sp>
    </p:spTree>
    <p:extLst>
      <p:ext uri="{BB962C8B-B14F-4D97-AF65-F5344CB8AC3E}">
        <p14:creationId xmlns:p14="http://schemas.microsoft.com/office/powerpoint/2010/main" val="23564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GRAN ESCALA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385" y="5283194"/>
            <a:ext cx="6792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2006                           2009                           2012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4052" r="13862"/>
          <a:stretch/>
        </p:blipFill>
        <p:spPr>
          <a:xfrm>
            <a:off x="7406609" y="45757"/>
            <a:ext cx="1685886" cy="118872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50900" y="1276279"/>
            <a:ext cx="2893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Columba </a:t>
            </a:r>
            <a:r>
              <a:rPr lang="en-US" sz="2800" i="1" dirty="0" err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picazuro</a:t>
            </a:r>
            <a:endParaRPr lang="en-US" sz="2800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23203" r="26022" b="17037"/>
          <a:stretch/>
        </p:blipFill>
        <p:spPr>
          <a:xfrm>
            <a:off x="91489" y="1874500"/>
            <a:ext cx="2970477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23698" r="26247" b="17601"/>
          <a:stretch/>
        </p:blipFill>
        <p:spPr>
          <a:xfrm>
            <a:off x="3017537" y="1874464"/>
            <a:ext cx="3033975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23203" r="26247" b="18268"/>
          <a:stretch/>
        </p:blipFill>
        <p:spPr>
          <a:xfrm>
            <a:off x="6035024" y="1874463"/>
            <a:ext cx="3032943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/>
          <a:stretch>
            <a:fillRect/>
          </a:stretch>
        </p:blipFill>
        <p:spPr bwMode="auto">
          <a:xfrm>
            <a:off x="91478" y="5532084"/>
            <a:ext cx="822960" cy="118872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406609" y="960147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EBECE8"/>
                </a:solidFill>
                <a:latin typeface="Arial Narrow" panose="020B0606020202030204" pitchFamily="34" charset="0"/>
              </a:rPr>
              <a:t>M. </a:t>
            </a:r>
            <a:r>
              <a:rPr lang="en-US" sz="1200" b="1" dirty="0" err="1">
                <a:solidFill>
                  <a:srgbClr val="EBECE8"/>
                </a:solidFill>
                <a:latin typeface="Arial Narrow" panose="020B0606020202030204" pitchFamily="34" charset="0"/>
              </a:rPr>
              <a:t>Canevari</a:t>
            </a:r>
            <a:endParaRPr lang="en-US" sz="1200" b="1" dirty="0">
              <a:solidFill>
                <a:srgbClr val="EBECE8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HABITAT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21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6" t="42896" r="42106" b="38960"/>
          <a:stretch/>
        </p:blipFill>
        <p:spPr>
          <a:xfrm>
            <a:off x="3901388" y="5074885"/>
            <a:ext cx="2038764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0" t="46114" r="36884" b="39259"/>
          <a:stretch/>
        </p:blipFill>
        <p:spPr>
          <a:xfrm>
            <a:off x="1707272" y="5074885"/>
            <a:ext cx="2072640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/>
          <a:stretch/>
        </p:blipFill>
        <p:spPr bwMode="auto">
          <a:xfrm>
            <a:off x="1500946" y="1325903"/>
            <a:ext cx="2278966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428938" y="3909821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Granívoros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/>
          <a:stretch/>
        </p:blipFill>
        <p:spPr bwMode="auto">
          <a:xfrm>
            <a:off x="3896192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/>
          <a:stretch/>
        </p:blipFill>
        <p:spPr bwMode="auto">
          <a:xfrm>
            <a:off x="6083348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6155356" y="3886195"/>
            <a:ext cx="2089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aéreos</a:t>
            </a:r>
            <a:r>
              <a:rPr lang="en-US" sz="2200" dirty="0" smtClean="0">
                <a:solidFill>
                  <a:schemeClr val="tx1"/>
                </a:solidFill>
              </a:rPr>
              <a:t> y de </a:t>
            </a:r>
            <a:r>
              <a:rPr lang="en-US" sz="2200" dirty="0" err="1" smtClean="0">
                <a:solidFill>
                  <a:schemeClr val="tx1"/>
                </a:solidFill>
              </a:rPr>
              <a:t>vuelo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elástico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 t="40351" r="36417" b="36785"/>
          <a:stretch/>
        </p:blipFill>
        <p:spPr>
          <a:xfrm>
            <a:off x="6012160" y="5074885"/>
            <a:ext cx="2057286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Slide Number Placeholder 1"/>
          <p:cNvSpPr txBox="1">
            <a:spLocks/>
          </p:cNvSpPr>
          <p:nvPr/>
        </p:nvSpPr>
        <p:spPr>
          <a:xfrm>
            <a:off x="669045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fld id="{CF1175BC-7F16-4EAD-8A38-2614B65A15F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70556" y="1562047"/>
            <a:ext cx="553998" cy="20109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400" dirty="0" err="1" smtClean="0"/>
              <a:t>Ocupación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05202" y="3933056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3608" y="980728"/>
                <a:ext cx="8064896" cy="5098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Definiciones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r>
                      <a:rPr lang="el-GR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𝛹</m:t>
                    </m:r>
                  </m:oMath>
                </a14:m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es la probabilidad que un sitio seleccionado al azar, o una unidad de muestreo en un área de interés, esté ocupado por una especie.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980728"/>
                <a:ext cx="8064896" cy="5098383"/>
              </a:xfrm>
              <a:prstGeom prst="rect">
                <a:avLst/>
              </a:prstGeom>
              <a:blipFill rotWithShape="1">
                <a:blip r:embed="rId5"/>
                <a:stretch>
                  <a:fillRect l="-1512" t="-119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1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3608" y="764704"/>
                <a:ext cx="8064896" cy="2528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16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8064896" cy="2528449"/>
              </a:xfrm>
              <a:prstGeom prst="rect">
                <a:avLst/>
              </a:prstGeom>
              <a:blipFill rotWithShape="1">
                <a:blip r:embed="rId5"/>
                <a:stretch>
                  <a:fillRect l="-1512" b="-5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115616" y="382183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1147147" y="435272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1210209" y="469984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493988" y="502655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903892" y="539409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424154" y="580247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840829" y="398518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2234967" y="408728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493988" y="400560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59042" y="414908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37816" y="401364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385409" y="400560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5203" y="401364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17936" y="401364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7976" y="401364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804747" y="408728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5151588" y="418187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578426" y="418187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026483" y="482149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585430" y="445881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828497" y="560632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585430" y="479987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3124998" y="446099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4105710" y="448189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886946" y="561351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5262708" y="442212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529646" y="552654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854155" y="585145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5216502" y="484891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362998" y="436138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346440" y="517921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1249364" y="416807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1249364" y="442254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604575" y="413685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537758" y="480437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761894" y="486916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6177880" y="404778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6177880" y="442952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444208" y="396499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438286" y="432503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79855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764704"/>
            <a:ext cx="806489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endParaRPr lang="es-ES" sz="16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hecho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concreto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vs.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expectativa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priori)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115616" y="382183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1147147" y="435272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1210209" y="469984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493988" y="502655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903892" y="539409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424154" y="580247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840829" y="398518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2234967" y="408728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493988" y="400560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59042" y="414908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37816" y="401364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385409" y="400560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5203" y="401364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17936" y="401364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7976" y="401364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804747" y="408728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5151588" y="418187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578426" y="418187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026483" y="482149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585430" y="445881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828497" y="560632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585430" y="479987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3124998" y="446099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4105710" y="448189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886946" y="561351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5262708" y="442212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529646" y="552654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854155" y="585145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5216502" y="484891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362998" y="436138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346440" y="517921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1249364" y="416807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1249364" y="442254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604575" y="413685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537758" y="480437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761894" y="486916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6177880" y="404778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6177880" y="442952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444208" y="396499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438286" y="432503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2788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1187624" y="1133128"/>
                <a:ext cx="7696472" cy="489654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Parámetros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l-GR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Ψ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probabilidad de ocupación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s-ES" sz="2800" i="1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s-ES" sz="2800" i="1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probabilidad de detección</a:t>
                </a:r>
                <a:endParaRPr lang="es-ES" sz="2800" i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baseline="-250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Estimadores</a:t>
                </a:r>
                <a:endParaRPr lang="es-ES" sz="2800" b="1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s-E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detecciones/sitios</a:t>
                </a: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(detección perfecta)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i="1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acc>
                          <m:accPr>
                            <m:chr m:val="̂"/>
                            <m:ctrlPr>
                              <a:rPr lang="es-ES" sz="280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𝑝</m:t>
                            </m:r>
                          </m:e>
                        </m:acc>
                      </m:den>
                    </m:f>
                  </m:oMath>
                </a14:m>
                <a:r>
                  <a:rPr lang="es-ES" sz="28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detecciones/sitios</a:t>
                </a:r>
                <a:endParaRPr lang="es-ES" sz="24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(detección imperfecta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133128"/>
                <a:ext cx="7696472" cy="4896544"/>
              </a:xfrm>
              <a:prstGeom prst="rect">
                <a:avLst/>
              </a:prstGeom>
              <a:blipFill rotWithShape="1">
                <a:blip r:embed="rId5"/>
                <a:stretch>
                  <a:fillRect l="-1664" t="-12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3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15616" y="908721"/>
          <a:ext cx="7560841" cy="37805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20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20079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Historia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de 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detección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sitio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Probabilidad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3664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400" i="1" baseline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 + (1-</a:t>
                      </a: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n-U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051992" y="5013176"/>
            <a:ext cx="7696472" cy="15466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diferencia de los modelos CMR, la historia de detección se construye por sitios, y no por individuo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2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110272"/>
            <a:ext cx="78364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Modelado similar a CMR pero 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Sabemos cuantos sitios (individuos en CMR) existen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Queremos saber cuantos están ocupados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Modelo del binomial inflado por ceros (Zero </a:t>
            </a: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Inflated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Binomial)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52185" r="1854" b="25976"/>
          <a:stretch/>
        </p:blipFill>
        <p:spPr bwMode="auto">
          <a:xfrm>
            <a:off x="36512" y="4305846"/>
            <a:ext cx="9144000" cy="11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3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782683"/>
            <a:ext cx="783647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= 1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           La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realidad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</a:p>
          <a:p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= 0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desocupado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     (no la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vemos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solidFill>
                <a:srgbClr val="636382"/>
              </a:solidFill>
            </a:endParaRPr>
          </a:p>
          <a:p>
            <a:endParaRPr lang="en-US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i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rgbClr val="636382"/>
                </a:solidFill>
              </a:rPr>
              <a:t>ѱ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         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</a:p>
          <a:p>
            <a:r>
              <a:rPr lang="en-US" sz="2800" b="1" i="1" dirty="0">
                <a:solidFill>
                  <a:srgbClr val="636382"/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i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b="1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y = </a:t>
            </a:r>
            <a:r>
              <a:rPr lang="en-US" sz="2800" b="1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datos</a:t>
            </a:r>
            <a:endParaRPr lang="en-US" sz="2800" b="1" i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réplica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868144" y="1902360"/>
            <a:ext cx="216024" cy="950576"/>
          </a:xfrm>
          <a:prstGeom prst="rightBrace">
            <a:avLst>
              <a:gd name="adj1" fmla="val 52121"/>
              <a:gd name="adj2" fmla="val 466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94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592" y="1268760"/>
            <a:ext cx="81369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 las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detecciones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otro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historias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son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44624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6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6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124744"/>
            <a:ext cx="8856984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Desafortunadamente muchos diseños de muestreo en conservación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Ignoran la detección incompleta de animales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sumen que la probabilidad de detección es homogénea en espacio y tiempo.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Ignorarla nos puede llevar a sesgos importantes y conclusiones falsas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401" r="21121" b="10575"/>
          <a:stretch/>
        </p:blipFill>
        <p:spPr bwMode="auto">
          <a:xfrm rot="16200000">
            <a:off x="5463625" y="3168495"/>
            <a:ext cx="260924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774552"/>
            <a:ext cx="80648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105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realidad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ésto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siempre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probable,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hecho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muchas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veces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foco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estudio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Cómo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distintos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dado x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condiciones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1700808"/>
            <a:ext cx="8136904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5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640413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Regresión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logística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1984" y="2348880"/>
            <a:ext cx="4878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636382"/>
                </a:solidFill>
              </a:rPr>
              <a:t>logit (</a:t>
            </a:r>
            <a:r>
              <a:rPr lang="az-Cyrl-AZ" sz="3200" b="1" i="1" dirty="0">
                <a:solidFill>
                  <a:srgbClr val="636382"/>
                </a:solidFill>
              </a:rPr>
              <a:t>ѱ</a:t>
            </a:r>
            <a:r>
              <a:rPr lang="en-US" sz="3200" b="1" i="1" baseline="-25000" dirty="0" err="1">
                <a:solidFill>
                  <a:srgbClr val="636382"/>
                </a:solidFill>
              </a:rPr>
              <a:t>i</a:t>
            </a:r>
            <a:r>
              <a:rPr lang="en-US" sz="3200" b="1" i="1" dirty="0">
                <a:solidFill>
                  <a:srgbClr val="636382"/>
                </a:solidFill>
              </a:rPr>
              <a:t>) = </a:t>
            </a:r>
            <a:r>
              <a:rPr lang="el-GR" sz="3200" b="1" dirty="0">
                <a:solidFill>
                  <a:srgbClr val="636382"/>
                </a:solidFill>
              </a:rPr>
              <a:t>α</a:t>
            </a:r>
            <a:r>
              <a:rPr lang="en-US" sz="3200" b="1" baseline="-25000" dirty="0">
                <a:solidFill>
                  <a:srgbClr val="636382"/>
                </a:solidFill>
              </a:rPr>
              <a:t>psi</a:t>
            </a:r>
            <a:r>
              <a:rPr lang="en-US" sz="3200" b="1" i="1" dirty="0">
                <a:solidFill>
                  <a:srgbClr val="636382"/>
                </a:solidFill>
              </a:rPr>
              <a:t> + </a:t>
            </a:r>
            <a:r>
              <a:rPr lang="el-GR" sz="3200" b="1" dirty="0">
                <a:solidFill>
                  <a:srgbClr val="636382"/>
                </a:solidFill>
              </a:rPr>
              <a:t>β</a:t>
            </a:r>
            <a:r>
              <a:rPr lang="en-US" sz="3200" b="1" baseline="-25000" dirty="0">
                <a:solidFill>
                  <a:srgbClr val="636382"/>
                </a:solidFill>
              </a:rPr>
              <a:t>x1</a:t>
            </a:r>
            <a:r>
              <a:rPr lang="en-US" sz="3200" b="1" i="1" dirty="0">
                <a:solidFill>
                  <a:srgbClr val="636382"/>
                </a:solidFill>
              </a:rPr>
              <a:t>*x1</a:t>
            </a:r>
            <a:r>
              <a:rPr lang="en-US" sz="3200" b="1" i="1" baseline="-25000" dirty="0">
                <a:solidFill>
                  <a:srgbClr val="636382"/>
                </a:solidFill>
              </a:rPr>
              <a:t>i</a:t>
            </a:r>
            <a:endParaRPr lang="en-US" sz="3200" b="1" baseline="-25000" dirty="0">
              <a:solidFill>
                <a:srgbClr val="636382"/>
              </a:solidFill>
            </a:endParaRPr>
          </a:p>
          <a:p>
            <a:pPr algn="ctr"/>
            <a:endParaRPr lang="en-US" sz="1600" b="1" dirty="0">
              <a:solidFill>
                <a:srgbClr val="636382"/>
              </a:solidFill>
            </a:endParaRPr>
          </a:p>
          <a:p>
            <a:pPr algn="ctr"/>
            <a:r>
              <a:rPr lang="en-US" sz="3200" b="1" dirty="0">
                <a:solidFill>
                  <a:srgbClr val="636382"/>
                </a:solidFill>
              </a:rPr>
              <a:t>logit (</a:t>
            </a:r>
            <a:r>
              <a:rPr lang="en-US" sz="3200" b="1" i="1" dirty="0" err="1">
                <a:solidFill>
                  <a:srgbClr val="636382"/>
                </a:solidFill>
              </a:rPr>
              <a:t>p</a:t>
            </a:r>
            <a:r>
              <a:rPr lang="en-US" sz="3200" b="1" i="1" baseline="-25000" dirty="0" err="1">
                <a:solidFill>
                  <a:srgbClr val="636382"/>
                </a:solidFill>
              </a:rPr>
              <a:t>ij</a:t>
            </a:r>
            <a:r>
              <a:rPr lang="en-US" sz="3200" b="1" dirty="0">
                <a:solidFill>
                  <a:srgbClr val="636382"/>
                </a:solidFill>
              </a:rPr>
              <a:t>) = </a:t>
            </a:r>
            <a:r>
              <a:rPr lang="el-GR" sz="3200" b="1" dirty="0">
                <a:solidFill>
                  <a:srgbClr val="636382"/>
                </a:solidFill>
              </a:rPr>
              <a:t>α</a:t>
            </a:r>
            <a:r>
              <a:rPr lang="en-US" sz="3200" b="1" baseline="-25000" dirty="0">
                <a:solidFill>
                  <a:srgbClr val="636382"/>
                </a:solidFill>
              </a:rPr>
              <a:t>p</a:t>
            </a:r>
            <a:r>
              <a:rPr lang="en-US" sz="3200" b="1" dirty="0">
                <a:solidFill>
                  <a:srgbClr val="636382"/>
                </a:solidFill>
              </a:rPr>
              <a:t> + </a:t>
            </a:r>
            <a:r>
              <a:rPr lang="el-GR" sz="3200" b="1" dirty="0">
                <a:solidFill>
                  <a:srgbClr val="636382"/>
                </a:solidFill>
              </a:rPr>
              <a:t>β</a:t>
            </a:r>
            <a:r>
              <a:rPr lang="en-US" sz="3200" b="1" baseline="-25000" dirty="0">
                <a:solidFill>
                  <a:srgbClr val="636382"/>
                </a:solidFill>
              </a:rPr>
              <a:t>x2</a:t>
            </a:r>
            <a:r>
              <a:rPr lang="en-US" sz="3200" b="1" dirty="0">
                <a:solidFill>
                  <a:srgbClr val="636382"/>
                </a:solidFill>
              </a:rPr>
              <a:t>*</a:t>
            </a:r>
            <a:r>
              <a:rPr lang="en-US" sz="3200" b="1" i="1" dirty="0">
                <a:solidFill>
                  <a:srgbClr val="636382"/>
                </a:solidFill>
              </a:rPr>
              <a:t>x2</a:t>
            </a:r>
            <a:r>
              <a:rPr lang="en-US" sz="3200" b="1" i="1" baseline="-25000" dirty="0">
                <a:solidFill>
                  <a:srgbClr val="636382"/>
                </a:solidFill>
              </a:rPr>
              <a:t>ij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/>
          <a:stretch/>
        </p:blipFill>
        <p:spPr bwMode="auto">
          <a:xfrm>
            <a:off x="2555776" y="4005064"/>
            <a:ext cx="2525819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907704" y="4365104"/>
            <a:ext cx="615553" cy="20109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800" dirty="0" err="1" smtClean="0"/>
              <a:t>Ocupación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16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1484784"/>
            <a:ext cx="777686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Pueden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variar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entre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ocasiones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para un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Caracterísiticas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ocasión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. Variables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climáticas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observador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), o del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vegetación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afecta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Constantes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dentro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estación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Caracteristicas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habitat)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8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384315"/>
            <a:ext cx="79928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ocasiones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historia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son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483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980728"/>
            <a:ext cx="79928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Plantear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bien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objetivo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Pensar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podría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afectando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definición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organismo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de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homegeneidad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Réplicas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estimación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ú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ltiples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observadores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Replicas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espaciales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471" y="1086416"/>
            <a:ext cx="86740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Numero de sitios vs numero de réplicas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 algn="ctr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" y="1844824"/>
            <a:ext cx="8655769" cy="48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063183"/>
            <a:ext cx="784887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avanzados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múltiples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dinámicos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Robustos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Abundancia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escala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especies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JERARQUICA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52266" y="836712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2896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79912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54111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19872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419872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84168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372200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84168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547356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516216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34738" y="6375173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Royle</a:t>
            </a:r>
            <a:r>
              <a:rPr lang="es-E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Dorazio</a:t>
            </a:r>
            <a:r>
              <a:rPr lang="en-US" dirty="0" smtClean="0"/>
              <a:t> 2008, </a:t>
            </a:r>
            <a:r>
              <a:rPr lang="es-ES" dirty="0" err="1" smtClean="0"/>
              <a:t>Kery</a:t>
            </a:r>
            <a:r>
              <a:rPr lang="es-ES" dirty="0" smtClean="0"/>
              <a:t> </a:t>
            </a:r>
            <a:r>
              <a:rPr lang="en-US" dirty="0" smtClean="0"/>
              <a:t>&amp; Schaub 2012)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7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8"/>
            <a:ext cx="7864887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Secuencia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dependiente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variables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–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ANOVA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bloques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Otros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nombres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estado-espacio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mixtos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variables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latentes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etc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…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2" t="25977" r="8577" b="24597"/>
          <a:stretch/>
        </p:blipFill>
        <p:spPr bwMode="auto">
          <a:xfrm>
            <a:off x="1187624" y="2204864"/>
            <a:ext cx="7598683" cy="275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9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7"/>
            <a:ext cx="7864887" cy="58383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Ejemplo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&amp; Schaub 2012: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Descripción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matemática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simple del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conteos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simples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</a:t>
            </a:r>
            <a:r>
              <a:rPr lang="en-US" sz="2000" dirty="0" err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chingolos</a:t>
            </a: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N=16, </a:t>
            </a:r>
            <a:r>
              <a:rPr lang="en-US" sz="2000" dirty="0" err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000" dirty="0" err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detección</a:t>
            </a: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p=0,4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N=16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p=0.4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4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6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5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C&lt;-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(n=10000000,size=N,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mean(C)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6.40001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3.840289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r="11248"/>
          <a:stretch/>
        </p:blipFill>
        <p:spPr>
          <a:xfrm>
            <a:off x="4211960" y="1883476"/>
            <a:ext cx="4840219" cy="485789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" r="19647" b="6353"/>
          <a:stretch/>
        </p:blipFill>
        <p:spPr>
          <a:xfrm>
            <a:off x="35496" y="116632"/>
            <a:ext cx="4824536" cy="4771289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2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8"/>
            <a:ext cx="7864887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Binomial (el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más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común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menor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N,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promedio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N*p</a:t>
            </a: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Siempre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hay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aunque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haya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iguales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afectado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covariables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Otros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Poisson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Beta-Binomial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independientes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etc.</a:t>
            </a: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endPara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8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8"/>
            <a:ext cx="7864887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Compuesto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2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sets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describe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de un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sistema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relaciona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a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Marco muy general y flexible </a:t>
            </a:r>
            <a:endParaRPr lang="es-E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Captura-recaptura 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Ocupación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1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t="24424" r="21201" b="16898"/>
          <a:stretch/>
        </p:blipFill>
        <p:spPr bwMode="auto">
          <a:xfrm>
            <a:off x="1331640" y="1637212"/>
            <a:ext cx="6823881" cy="40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512" y="6453336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Kery</a:t>
            </a:r>
            <a:r>
              <a:rPr lang="es-ES" dirty="0" smtClean="0"/>
              <a:t> </a:t>
            </a:r>
            <a:r>
              <a:rPr lang="en-US" dirty="0" smtClean="0"/>
              <a:t>&amp; Schaub 2012)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3933056"/>
            <a:ext cx="3334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observación 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1700808"/>
            <a:ext cx="25571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estado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3648" y="1084674"/>
            <a:ext cx="291938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Conteos en el tiempo</a:t>
            </a:r>
            <a:endParaRPr lang="es-ES" sz="2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7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5616" y="980728"/>
            <a:ext cx="7845505" cy="536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lnSpc>
                <a:spcPct val="120000"/>
              </a:lnSpc>
              <a:buSzPct val="80000"/>
            </a:pP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que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un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seleccionado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al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azar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en un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área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est</a:t>
            </a:r>
            <a:r>
              <a:rPr lang="es-E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é ocupado por una especie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492896"/>
            <a:ext cx="769467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1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0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no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      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datos</a:t>
            </a:r>
            <a:endParaRPr lang="en-US" sz="2800" i="1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detección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,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réplica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j</a:t>
            </a:r>
            <a:r>
              <a:rPr lang="en-US" sz="2800" dirty="0" smtClean="0">
                <a:latin typeface="Gill Sans MT" panose="020B0502020104020203" pitchFamily="34" charset="0"/>
              </a:rPr>
              <a:t>  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10792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como Modelo Jerárquico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0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10792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como Modelo Jerárquico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1503800"/>
            <a:ext cx="75506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		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>
                <a:latin typeface="Gill Sans MT" panose="020B0502020104020203" pitchFamily="34" charset="0"/>
              </a:rPr>
              <a:t> </a:t>
            </a:r>
            <a:endParaRPr lang="en-US" sz="2800" dirty="0" smtClean="0"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logit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=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α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psi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+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β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x1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*x1</a:t>
            </a:r>
            <a:r>
              <a:rPr lang="en-US" sz="2800" i="1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endParaRPr lang="en-US" sz="2800" baseline="-250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en-US" sz="14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logit 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=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α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+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β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x2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x2</a:t>
            </a:r>
            <a:r>
              <a:rPr lang="en-US" sz="2800" i="1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ij</a:t>
            </a:r>
            <a:endParaRPr lang="en-US" sz="2800" i="1" baseline="-25000" dirty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covariables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dinámico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, multi-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especies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, etc.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1033717"/>
            <a:ext cx="7866218" cy="44835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 err="1">
              <a:solidFill>
                <a:srgbClr val="636382"/>
              </a:solidFill>
              <a:latin typeface="Gill Sans MT" panose="020B0502020104020203" pitchFamily="34" charset="0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971600" y="998566"/>
            <a:ext cx="8064896" cy="53107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2009. Introduction to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for Ecologists. Academic Press.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and Michael Schaub. 2012. Bayesian population analysis using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A hierarchical perspective. Academic Press.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36382"/>
                </a:solidFill>
                <a:latin typeface="Gill Sans MT" panose="020B0502020104020203" pitchFamily="34" charset="0"/>
              </a:rPr>
              <a:t>http://www.vogelwarte.ch/de/projekte/publikationen/bpa/</a:t>
            </a:r>
            <a:endParaRPr lang="en-US" sz="20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William A. Link and Richard J. Barker.2010. Bayesian Inference with Ecological Applications. Academic Press. 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J. Andrew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and Robert M.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Dorazio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2008. Hierarchical modeling and inference in ecology. The analysis of data from populations,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metapopulations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and communities. Academic Press.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US" sz="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1033717"/>
            <a:ext cx="7866218" cy="48435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 err="1">
              <a:solidFill>
                <a:srgbClr val="636382"/>
              </a:solidFill>
              <a:latin typeface="Gill Sans MT" panose="020B0502020104020203" pitchFamily="34" charset="0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1106155"/>
            <a:ext cx="813690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J.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Nichols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G. B.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Lachman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S.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Droege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J. Andrew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and C. A.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Langtimm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2002.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site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rates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when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detection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probabilities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are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less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than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one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83:2248–2255.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J.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Nichols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A. R.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K. H.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Pollock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L. L. Bailey, and J. E.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Hines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2006.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modeling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 :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inferring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patterns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dynamics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of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species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occurrence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Elsevier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/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Academic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Press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Burlington, MA.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and J. A.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2005.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Designing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studies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: general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advice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allocating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survey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effort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Journal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of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Applied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42:1105–1114.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Tyre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A. J., B.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Tenhumberg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S. A. Field,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Niejalke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K.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Parris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and H. P.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Possingham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2003.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Improving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Precision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Reducing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Bias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in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Biological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Surveys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: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False-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Negative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Error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Rates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Ecological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Applications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13:1790–1801.</a:t>
            </a:r>
          </a:p>
        </p:txBody>
      </p:sp>
    </p:spTree>
    <p:extLst>
      <p:ext uri="{BB962C8B-B14F-4D97-AF65-F5344CB8AC3E}">
        <p14:creationId xmlns:p14="http://schemas.microsoft.com/office/powerpoint/2010/main" val="14126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836712"/>
            <a:ext cx="7866218" cy="57231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 MT" panose="020B0502020104020203" pitchFamily="34" charset="0"/>
                <a:cs typeface="+mn-cs"/>
              </a:rPr>
              <a:t>Conroy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M. J., and J. P. Carroll. 2009. Quantitative conservation of vertebrates. Wiley-Blackwell,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Chichester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West Sussex, UK ; Hoboken, NJ.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  <a:cs typeface="+mn-cs"/>
              </a:rPr>
              <a:t>Cooch, E. G., and G. C. White. 2013. Program MARK: a gentle introduction. 12th edition. Available online with the MARK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programme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Kéry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M., and M. Schaub. 2012. Bayesian population analysis using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WinBUGS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: a hierarchical perspective. Access Online via Elsevier.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Royle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J. A., and R. M.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Dorazio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 2008. Hierarchical modeling and inference in ecology: the analysis of data from populations,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metapopulations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 and communities. Academic Press.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Royle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J. A., and M.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Kery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 2016. Applied Hierarchical Modeling in Ecology: Analysis of distribution, abundance and species richness in R and BUGS: Volume 1: Prelude and Static Models Books. Academic Press.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  <a:cs typeface="+mn-cs"/>
              </a:rPr>
              <a:t>Williams, B., J. Nichols, and M. Conroy. 2002. Analysis and Management of Animal Populations: Modeling, Estimation, and Decision Making. Academic Press, San Diego, CA.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 err="1">
              <a:latin typeface="Gill Sans MT" panose="020B05020201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4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17279" r="49609" b="60280"/>
          <a:stretch/>
        </p:blipFill>
        <p:spPr>
          <a:xfrm>
            <a:off x="77727" y="172576"/>
            <a:ext cx="4494273" cy="484902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t="38387" r="45162" b="32422"/>
          <a:stretch/>
        </p:blipFill>
        <p:spPr>
          <a:xfrm>
            <a:off x="4427984" y="1686124"/>
            <a:ext cx="4638243" cy="5055244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809239" y="556614"/>
            <a:ext cx="3760475" cy="385267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52146" y="2788927"/>
            <a:ext cx="2285975" cy="23774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JERÁRQUICA 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836712"/>
            <a:ext cx="864961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5656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5656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2896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9912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54111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9872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19872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84168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72200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84168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47356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516216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8027" y="6375173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Royle</a:t>
            </a:r>
            <a:r>
              <a:rPr lang="es-E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Dorazio</a:t>
            </a:r>
            <a:r>
              <a:rPr lang="en-US" dirty="0" smtClean="0"/>
              <a:t> 2008, </a:t>
            </a:r>
            <a:r>
              <a:rPr lang="es-ES" dirty="0" err="1" smtClean="0"/>
              <a:t>Kery</a:t>
            </a:r>
            <a:r>
              <a:rPr lang="es-ES" dirty="0" smtClean="0"/>
              <a:t> </a:t>
            </a:r>
            <a:r>
              <a:rPr lang="en-US" dirty="0" smtClean="0"/>
              <a:t>&amp; Schaub 2012)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05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136904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35292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74910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90934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3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35292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74910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90934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i.imgur.com/lJH2J6S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53745"/>
            <a:ext cx="3888432" cy="29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91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19868</TotalTime>
  <Words>2117</Words>
  <Application>Microsoft Office PowerPoint</Application>
  <PresentationFormat>On-screen Show (4:3)</PresentationFormat>
  <Paragraphs>425</Paragraphs>
  <Slides>47</Slides>
  <Notes>46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Arial Narrow</vt:lpstr>
      <vt:lpstr>Calibri</vt:lpstr>
      <vt:lpstr>Calibri Light</vt:lpstr>
      <vt:lpstr>Cambria Math</vt:lpstr>
      <vt:lpstr>Gill Sans MT</vt:lpstr>
      <vt:lpstr>Times New Roman</vt:lpstr>
      <vt:lpstr>Verdana</vt:lpstr>
      <vt:lpstr>Wingdings</vt:lpstr>
      <vt:lpstr>Theme3</vt:lpstr>
      <vt:lpstr>2_Office Theme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Matias Ottaviani</dc:creator>
  <cp:lastModifiedBy>andrea</cp:lastModifiedBy>
  <cp:revision>590</cp:revision>
  <cp:lastPrinted>2023-03-20T18:46:36Z</cp:lastPrinted>
  <dcterms:created xsi:type="dcterms:W3CDTF">2014-07-21T14:52:50Z</dcterms:created>
  <dcterms:modified xsi:type="dcterms:W3CDTF">2023-03-30T19:01:14Z</dcterms:modified>
</cp:coreProperties>
</file>